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76" r:id="rId2"/>
    <p:sldId id="279" r:id="rId3"/>
    <p:sldId id="260" r:id="rId4"/>
    <p:sldId id="267" r:id="rId5"/>
    <p:sldId id="261" r:id="rId6"/>
    <p:sldId id="262" r:id="rId7"/>
    <p:sldId id="263" r:id="rId8"/>
    <p:sldId id="278" r:id="rId9"/>
    <p:sldId id="264" r:id="rId10"/>
    <p:sldId id="272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F00"/>
    <a:srgbClr val="FFCD64"/>
    <a:srgbClr val="92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0" autoAdjust="0"/>
    <p:restoredTop sz="94660"/>
  </p:normalViewPr>
  <p:slideViewPr>
    <p:cSldViewPr>
      <p:cViewPr>
        <p:scale>
          <a:sx n="76" d="100"/>
          <a:sy n="76" d="100"/>
        </p:scale>
        <p:origin x="-121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64871-04F2-4BA5-A658-97A1F584BFEC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5DA54-DBA5-4754-996F-1FAD4B27ED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967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0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0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9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4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48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30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0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4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1A1F-706D-4AEB-B88C-02722704F753}" type="datetimeFigureOut">
              <a:rPr lang="es-MX" smtClean="0"/>
              <a:t>28/05/2018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104.130.139.164/Transparencia/Consultadoc.aspx" TargetMode="External"/><Relationship Id="rId2" Type="http://schemas.openxmlformats.org/officeDocument/2006/relationships/hyperlink" Target="http://www.icai.org.mx:8282/ipo/dependencia.php?dep=3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hyperlink" Target="http://transparencia.asecoahuila.gob.mx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8047" y="1196190"/>
            <a:ext cx="7834577" cy="1008112"/>
          </a:xfrm>
        </p:spPr>
        <p:txBody>
          <a:bodyPr>
            <a:normAutofit fontScale="90000"/>
          </a:bodyPr>
          <a:lstStyle/>
          <a:p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r>
              <a:rPr lang="es-MX" b="1" dirty="0">
                <a:latin typeface="Berlin Sans FB Demi" pitchFamily="34" charset="0"/>
              </a:rPr>
              <a:t/>
            </a:r>
            <a:br>
              <a:rPr lang="es-MX" b="1" dirty="0">
                <a:latin typeface="Berlin Sans FB Demi" pitchFamily="34" charset="0"/>
              </a:rPr>
            </a:br>
            <a:r>
              <a:rPr lang="es-MX" b="1" dirty="0" smtClean="0">
                <a:latin typeface="Berlin Sans FB Demi" pitchFamily="34" charset="0"/>
              </a:rPr>
              <a:t/>
            </a:r>
            <a:br>
              <a:rPr lang="es-MX" b="1" dirty="0" smtClean="0">
                <a:latin typeface="Berlin Sans FB Demi" pitchFamily="34" charset="0"/>
              </a:rPr>
            </a:br>
            <a:r>
              <a:rPr lang="es-MX" sz="4400" b="1" dirty="0" smtClean="0">
                <a:solidFill>
                  <a:srgbClr val="FF0000"/>
                </a:solidFill>
                <a:latin typeface="Berlin Sans FB Demi" pitchFamily="34" charset="0"/>
              </a:rPr>
              <a:t>PRESUPUESTO CIUDADANO</a:t>
            </a:r>
            <a:r>
              <a:rPr lang="es-MX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s-MX" sz="4000" b="1" dirty="0" smtClean="0">
                <a:solidFill>
                  <a:srgbClr val="FF0000"/>
                </a:solidFill>
                <a:latin typeface="Berlin Sans FB Demi" pitchFamily="34" charset="0"/>
              </a:rPr>
              <a:t>2018</a:t>
            </a:r>
            <a:r>
              <a:rPr lang="es-MX" sz="5300" b="1" dirty="0" smtClean="0">
                <a:solidFill>
                  <a:srgbClr val="E65F00"/>
                </a:solidFill>
                <a:latin typeface="Berlin Sans FB Demi" pitchFamily="34" charset="0"/>
              </a:rPr>
              <a:t/>
            </a:r>
            <a:br>
              <a:rPr lang="es-MX" sz="5300" b="1" dirty="0" smtClean="0">
                <a:solidFill>
                  <a:srgbClr val="E65F00"/>
                </a:solidFill>
                <a:latin typeface="Berlin Sans FB Demi" pitchFamily="34" charset="0"/>
              </a:rPr>
            </a:br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endParaRPr lang="es-MX" sz="4400" b="1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996037" y="2276872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rgbClr val="E65F00"/>
                </a:solidFill>
                <a:latin typeface="Berlin Sans FB Demi" pitchFamily="34" charset="0"/>
              </a:rPr>
              <a:t>MUNICIPIO DE </a:t>
            </a:r>
            <a:r>
              <a:rPr lang="es-MX" sz="3200" b="1" dirty="0" smtClean="0">
                <a:solidFill>
                  <a:srgbClr val="E65F00"/>
                </a:solidFill>
                <a:latin typeface="Berlin Sans FB Demi" pitchFamily="34" charset="0"/>
              </a:rPr>
              <a:t>ARTEAGA, </a:t>
            </a:r>
            <a:r>
              <a:rPr lang="es-MX" sz="3200" b="1" dirty="0">
                <a:solidFill>
                  <a:srgbClr val="E65F00"/>
                </a:solidFill>
                <a:latin typeface="Berlin Sans FB Demi" pitchFamily="34" charset="0"/>
              </a:rPr>
              <a:t/>
            </a:r>
            <a:br>
              <a:rPr lang="es-MX" sz="3200" b="1" dirty="0">
                <a:solidFill>
                  <a:srgbClr val="E65F00"/>
                </a:solidFill>
                <a:latin typeface="Berlin Sans FB Demi" pitchFamily="34" charset="0"/>
              </a:rPr>
            </a:br>
            <a:r>
              <a:rPr lang="es-MX" sz="3200" b="1" dirty="0" smtClean="0">
                <a:solidFill>
                  <a:srgbClr val="E65F00"/>
                </a:solidFill>
                <a:latin typeface="Berlin Sans FB Demi" pitchFamily="34" charset="0"/>
              </a:rPr>
              <a:t>COAHUILA.</a:t>
            </a:r>
            <a:endParaRPr lang="es-MX" sz="3200" dirty="0">
              <a:solidFill>
                <a:srgbClr val="E65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3356992"/>
            <a:ext cx="7560840" cy="295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2 Grupo"/>
          <p:cNvGrpSpPr/>
          <p:nvPr/>
        </p:nvGrpSpPr>
        <p:grpSpPr>
          <a:xfrm>
            <a:off x="291202" y="116632"/>
            <a:ext cx="2696622" cy="1079558"/>
            <a:chOff x="4427984" y="404664"/>
            <a:chExt cx="3707904" cy="1219199"/>
          </a:xfrm>
        </p:grpSpPr>
        <p:pic>
          <p:nvPicPr>
            <p:cNvPr id="8" name="Picture 2" descr="C:\Users\Secretario 2015\Downloads\IMG_6492.PNG"/>
            <p:cNvPicPr>
              <a:picLocks noChangeAspect="1" noChangeArrowheads="1"/>
            </p:cNvPicPr>
            <p:nvPr/>
          </p:nvPicPr>
          <p:blipFill>
            <a:blip r:embed="rId3" cstate="print"/>
            <a:srcRect t="19412" b="28775"/>
            <a:stretch>
              <a:fillRect/>
            </a:stretch>
          </p:blipFill>
          <p:spPr bwMode="auto">
            <a:xfrm>
              <a:off x="4427984" y="404664"/>
              <a:ext cx="3707904" cy="1080120"/>
            </a:xfrm>
            <a:prstGeom prst="rect">
              <a:avLst/>
            </a:prstGeom>
            <a:noFill/>
          </p:spPr>
        </p:pic>
        <p:sp>
          <p:nvSpPr>
            <p:cNvPr id="9" name="12 Rectángulo"/>
            <p:cNvSpPr/>
            <p:nvPr/>
          </p:nvSpPr>
          <p:spPr>
            <a:xfrm>
              <a:off x="4716005" y="1196296"/>
              <a:ext cx="2664296" cy="4275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0"/>
                </a:spcAft>
              </a:pPr>
              <a:r>
                <a:rPr lang="es-MX" sz="1600" kern="1200">
                  <a:solidFill>
                    <a:srgbClr val="404040"/>
                  </a:solidFill>
                  <a:effectLst/>
                  <a:latin typeface="Aquawax"/>
                  <a:ea typeface="Times New Roman"/>
                  <a:cs typeface="Times New Roman"/>
                </a:rPr>
                <a:t>¡VAMOS A PASO FIRME! </a:t>
              </a:r>
              <a:endParaRPr lang="es-MX" sz="1200">
                <a:effectLst/>
                <a:latin typeface="Times New Roman"/>
                <a:ea typeface="Times New Roman"/>
              </a:endParaRPr>
            </a:p>
          </p:txBody>
        </p:sp>
      </p:grpSp>
      <p:pic>
        <p:nvPicPr>
          <p:cNvPr id="10" name="9 Imagen" descr="C:\Users\Secretario 2015\Pictures\LOGOTIPOS\ESCUDO ARTEAGA.jp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37033" y="5838105"/>
            <a:ext cx="594360" cy="75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AutoShape 1"/>
          <p:cNvSpPr>
            <a:spLocks noChangeArrowheads="1"/>
          </p:cNvSpPr>
          <p:nvPr/>
        </p:nvSpPr>
        <p:spPr bwMode="auto">
          <a:xfrm>
            <a:off x="1319530" y="9109075"/>
            <a:ext cx="5347335" cy="1276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C00000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mpd="dbl">
                <a:solidFill>
                  <a:schemeClr val="accent2">
                    <a:lumMod val="100000"/>
                    <a:lumOff val="0"/>
                  </a:schemeClr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MX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085139" y="6341660"/>
            <a:ext cx="443262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quawax" charset="0"/>
                <a:ea typeface="Calibri" pitchFamily="34" charset="0"/>
                <a:cs typeface="Arial" pitchFamily="34" charset="0"/>
              </a:rPr>
              <a:t>General Cepeda #</a:t>
            </a: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quawax" charset="0"/>
                <a:ea typeface="Calibri" pitchFamily="34" charset="0"/>
                <a:cs typeface="Arial" pitchFamily="34" charset="0"/>
              </a:rPr>
              <a:t>,  Arteaga Coahuila de Zaragoza.  CP </a:t>
            </a: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25350</a:t>
            </a:r>
            <a:endParaRPr kumimoji="0" lang="es-MX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Tel. (844) 4 83 00 33, 4 83 00 96 Y 4 83 05 88 </a:t>
            </a: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quawax" charset="0"/>
                <a:ea typeface="Calibri" pitchFamily="34" charset="0"/>
                <a:cs typeface="Arial" pitchFamily="34" charset="0"/>
              </a:rPr>
              <a:t>www.arteaga.gob.mx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"/>
          <p:cNvSpPr>
            <a:spLocks noChangeArrowheads="1"/>
          </p:cNvSpPr>
          <p:nvPr/>
        </p:nvSpPr>
        <p:spPr bwMode="auto">
          <a:xfrm>
            <a:off x="2627784" y="6214024"/>
            <a:ext cx="5347335" cy="12763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C00000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mpd="dbl">
                <a:solidFill>
                  <a:schemeClr val="accent2">
                    <a:lumMod val="100000"/>
                    <a:lumOff val="0"/>
                  </a:schemeClr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3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562029"/>
            <a:ext cx="7272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28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</a:t>
            </a:r>
            <a:r>
              <a:rPr lang="es-MX" sz="2800" b="1" dirty="0" smtClean="0">
                <a:solidFill>
                  <a:srgbClr val="E65F00"/>
                </a:solidFill>
              </a:rPr>
              <a:t>¿Se está trabajando para mejorar el Presupuesto?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Si. </a:t>
            </a:r>
          </a:p>
          <a:p>
            <a:pPr algn="just"/>
            <a:endParaRPr lang="es-MX" sz="1600" b="1" dirty="0"/>
          </a:p>
          <a:p>
            <a:pPr algn="just"/>
            <a:r>
              <a:rPr lang="es-MX" sz="1600" b="1" dirty="0" smtClean="0"/>
              <a:t>- Fortaleciendo el Presupuesto basado en Resultados con la finalidad de orientar las acciones gubernamentales hacía la generación del valor público.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Fortaleciendo las estructuras orgánicas y funcionales de las instituciones públicas.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Regulando el ciclo presupuestarios con base en los principios de eficiencia, transparencia y honradez.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Todos estos esfuerzos se seguirán reflejando en más obras y mejores servicios públicos de calidad.</a:t>
            </a:r>
            <a:endParaRPr lang="es-MX" sz="1600" b="1" dirty="0"/>
          </a:p>
        </p:txBody>
      </p:sp>
      <p:pic>
        <p:nvPicPr>
          <p:cNvPr id="5124" name="Picture 4" descr="http://www.ctm-media.com/openads/adimage.php?filename=man-with-dollar-sign-02_2.png&amp;contenttype=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1557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2.gstatic.com/images?q=tbn:ANd9GcQ1avRlUM4FRnqzzhJQScOG4cCcxkpV-lNHgoNGFtLPbEP7cTB4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74" y="5263867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www.orientacion.ucr.ac.cr/?q=system/files/en_construccion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80" y="341858"/>
            <a:ext cx="1499773" cy="14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1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2348879"/>
            <a:ext cx="940272" cy="10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19857" y="1844824"/>
            <a:ext cx="4836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El Presupuesto se elabora de las siguientes maneras:</a:t>
            </a:r>
          </a:p>
          <a:p>
            <a:pPr algn="just"/>
            <a:endParaRPr lang="es-MX" sz="1600" b="1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1676840" y="69269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solidFill>
                  <a:srgbClr val="E65F00"/>
                </a:solidFill>
              </a:rPr>
              <a:t>¿Cómo se organiza un presupuesto?</a:t>
            </a:r>
          </a:p>
        </p:txBody>
      </p:sp>
      <p:sp>
        <p:nvSpPr>
          <p:cNvPr id="8" name="7 Llamada con línea 2 (barra de énfasis)"/>
          <p:cNvSpPr/>
          <p:nvPr/>
        </p:nvSpPr>
        <p:spPr>
          <a:xfrm>
            <a:off x="4797904" y="2348880"/>
            <a:ext cx="3672407" cy="64807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970"/>
              <a:gd name="adj6" fmla="val -54100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¿Quién lo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Es la dependencia o entidad encargada de realizar el gasto, esta </a:t>
            </a:r>
            <a:r>
              <a:rPr lang="es-MX" sz="1200" dirty="0" smtClean="0">
                <a:solidFill>
                  <a:schemeClr val="bg1"/>
                </a:solidFill>
              </a:rPr>
              <a:t>Clasificación es </a:t>
            </a:r>
            <a:r>
              <a:rPr lang="es-MX" sz="1200" dirty="0">
                <a:solidFill>
                  <a:schemeClr val="bg1"/>
                </a:solidFill>
              </a:rPr>
              <a:t>Administrativa.</a:t>
            </a:r>
          </a:p>
        </p:txBody>
      </p:sp>
      <p:sp>
        <p:nvSpPr>
          <p:cNvPr id="15" name="14 Llamada con línea 2 (barra de énfasis)"/>
          <p:cNvSpPr/>
          <p:nvPr/>
        </p:nvSpPr>
        <p:spPr>
          <a:xfrm>
            <a:off x="4775480" y="4713695"/>
            <a:ext cx="3684952" cy="86409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706"/>
              <a:gd name="adj6" fmla="val -50741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bg1"/>
              </a:solidFill>
            </a:endParaRPr>
          </a:p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¿Para qué se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El destino que tienen los recursos, como en salud, desarrollo económico, infraestructura, etc. Se le llama Clasificación </a:t>
            </a:r>
            <a:r>
              <a:rPr lang="es-MX" sz="1200" dirty="0" smtClean="0">
                <a:solidFill>
                  <a:schemeClr val="bg1"/>
                </a:solidFill>
              </a:rPr>
              <a:t>Funcional.</a:t>
            </a:r>
            <a:endParaRPr lang="es-MX" sz="1200" dirty="0">
              <a:solidFill>
                <a:schemeClr val="bg1"/>
              </a:solidFill>
            </a:endParaRPr>
          </a:p>
          <a:p>
            <a:pPr lvl="0" algn="just"/>
            <a:r>
              <a:rPr lang="es-MX" sz="1200" b="1" dirty="0" smtClean="0">
                <a:solidFill>
                  <a:schemeClr val="tx1"/>
                </a:solidFill>
              </a:rPr>
              <a:t>.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6" name="15 Llamada con línea 2 (barra de énfasis)"/>
          <p:cNvSpPr/>
          <p:nvPr/>
        </p:nvSpPr>
        <p:spPr>
          <a:xfrm>
            <a:off x="4788025" y="3241552"/>
            <a:ext cx="3672407" cy="95650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6816"/>
              <a:gd name="adj6" fmla="val -51498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tx1"/>
              </a:solidFill>
            </a:endParaRPr>
          </a:p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¿En qué se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En que se van a utilizar los recursos, como en inversión pública, nomina, entre otros, esta Clasificación es Económica y Clasificación por Objeto del Gasto.</a:t>
            </a:r>
          </a:p>
          <a:p>
            <a:pPr lvl="0" algn="just"/>
            <a:r>
              <a:rPr lang="es-MX" sz="1200" dirty="0" smtClean="0">
                <a:solidFill>
                  <a:schemeClr val="tx1"/>
                </a:solidFill>
              </a:rPr>
              <a:t>.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7172" name="Picture 4" descr="http://esoterismoyenergia.com/wp-content/uploads/2014/02/zzzzzzzzzzzzzzzzzzzzzzzzzzzzzzzzzzzzzzzzzzzzzzzzzzzzzzzzzzzzzzzzzzzzzdine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3641265"/>
            <a:ext cx="1516624" cy="108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us.123rf.com/450wm/cteconsulting/cteconsulting1302/cteconsulting130200053/17937622-an-image-of-a-security-police-ic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4958826"/>
            <a:ext cx="618964" cy="61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thumbs.dreamstime.com/thumb_592/1300554340gW6C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22" y="4973296"/>
            <a:ext cx="790464" cy="52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5577790"/>
            <a:ext cx="618964" cy="54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 descr="http://us.cdn1.123rf.com/168nwm/texelart/texelart1202/texelart120200008/12164339-doctor-en-3d-con-un-maletin-y-un-estetoscopio-dictada-en-alta-resolucion-en-un-fondo-blanco-con-som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38" y="5524584"/>
            <a:ext cx="598148" cy="8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http://us.cdn4.123rf.com/168nwm/texelart/texelart1205/texelart120500001/13486766-3d-workers--team-of-work-rendered-at-high-resolution-on-a-white-background-with-diffuse-shadow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38" y="4874833"/>
            <a:ext cx="691274" cy="62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http://us.cdn4.123rf.com/168nwm/coramax/coramax1208/coramax120801756/14815598-3d-people--men--person-with-pointer-in-hand-close-to-blackboard-concept-of-education-and-learning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20" y="5527715"/>
            <a:ext cx="921554" cy="6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encrypted-tbn0.gstatic.com/images?q=tbn:ANd9GcSRc3z3UjoVs-BeumkaIyWwgWdpyhufC3uSwOeduAR3O421o4inAw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9676">
            <a:off x="135304" y="361685"/>
            <a:ext cx="1523739" cy="114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128792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800" b="1" dirty="0" smtClean="0">
                <a:solidFill>
                  <a:srgbClr val="E65F00"/>
                </a:solidFill>
              </a:rPr>
              <a:t>¿</a:t>
            </a:r>
            <a:r>
              <a:rPr lang="es-MX" sz="2800" b="1" dirty="0">
                <a:solidFill>
                  <a:srgbClr val="E65F00"/>
                </a:solidFill>
              </a:rPr>
              <a:t>Qué pueden hacer los ciudadanos</a:t>
            </a:r>
            <a:r>
              <a:rPr lang="es-MX" sz="2800" b="1" dirty="0" smtClean="0">
                <a:solidFill>
                  <a:srgbClr val="E65F00"/>
                </a:solidFill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solidFill>
                  <a:schemeClr val="tx1"/>
                </a:solidFill>
              </a:rPr>
              <a:t>Visitar la página en la cual se encuentra la información presupuestal del municipio: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rgbClr val="FF0000"/>
                </a:solidFill>
                <a:hlinkClick r:id="rId2"/>
              </a:rPr>
              <a:t>http://www.icai.org.mx:8282/ipo/dependencia.php?dep=34</a:t>
            </a:r>
            <a:endParaRPr lang="es-MX" sz="1600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rgbClr val="FF0000"/>
                </a:solidFill>
                <a:hlinkClick r:id="rId3"/>
              </a:rPr>
              <a:t>http://104.130.139.164/Transparencia/Consultadoc.aspx</a:t>
            </a:r>
            <a:r>
              <a:rPr lang="es-MX" sz="1600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rgbClr val="FF0000"/>
                </a:solidFill>
                <a:hlinkClick r:id="rId4"/>
              </a:rPr>
              <a:t>http://transparencia.asecoahuila.gob.mx/</a:t>
            </a:r>
            <a:endParaRPr lang="es-MX" sz="1600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3" name="AutoShape 2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42" name="Picture 2" descr="https://encrypted-tbn0.gstatic.com/images?q=tbn:ANd9GcSDMCPOFvEAqty0nEcEHTqsor8HhJ3eFYcRwz8QS1Glb1rxSi6-Z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5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horizontal"/>
          <p:cNvSpPr/>
          <p:nvPr/>
        </p:nvSpPr>
        <p:spPr>
          <a:xfrm>
            <a:off x="-15389" y="2663577"/>
            <a:ext cx="9159389" cy="1512168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es-MX" sz="2400" b="1" dirty="0" smtClean="0">
              <a:solidFill>
                <a:schemeClr val="tx1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PRESUPUESTO DE </a:t>
            </a:r>
            <a:r>
              <a:rPr lang="es-MX" sz="2400" b="1" dirty="0">
                <a:solidFill>
                  <a:srgbClr val="923B00"/>
                </a:solidFill>
                <a:latin typeface="+mj-lt"/>
              </a:rPr>
              <a:t>EGRESOS </a:t>
            </a:r>
            <a:r>
              <a:rPr lang="es-MX" sz="2400" b="1" dirty="0">
                <a:solidFill>
                  <a:srgbClr val="923B00"/>
                </a:solidFill>
              </a:rPr>
              <a:t>CIUDADANO </a:t>
            </a: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2018</a:t>
            </a:r>
          </a:p>
          <a:p>
            <a:pPr lvl="0" algn="ctr">
              <a:spcBef>
                <a:spcPct val="20000"/>
              </a:spcBef>
            </a:pPr>
            <a:r>
              <a:rPr lang="es-MX" sz="2400" b="1">
                <a:solidFill>
                  <a:srgbClr val="923B00"/>
                </a:solidFill>
                <a:latin typeface="+mj-lt"/>
              </a:rPr>
              <a:t>ADMINISTRACIÓN </a:t>
            </a:r>
            <a:r>
              <a:rPr lang="es-MX" sz="2400" b="1" smtClean="0">
                <a:solidFill>
                  <a:srgbClr val="923B00"/>
                </a:solidFill>
                <a:latin typeface="+mj-lt"/>
              </a:rPr>
              <a:t>2018 </a:t>
            </a: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– ARTEAGA, COAHUILA.</a:t>
            </a:r>
            <a:endParaRPr lang="es-MX" sz="2400" b="1" dirty="0">
              <a:solidFill>
                <a:srgbClr val="923B00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endParaRPr lang="es-MX" b="1" dirty="0">
              <a:solidFill>
                <a:srgbClr val="923B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02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1" y="836712"/>
            <a:ext cx="7200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E65F00"/>
                </a:solidFill>
                <a:latin typeface="Calibri" pitchFamily="34" charset="0"/>
              </a:rPr>
              <a:t>¿Qué es la Ley de Ingresos y cual es su importancia?</a:t>
            </a:r>
          </a:p>
          <a:p>
            <a:pPr algn="just"/>
            <a:endParaRPr lang="es-MX" b="1" dirty="0">
              <a:latin typeface="Calibri" pitchFamily="34" charset="0"/>
            </a:endParaRPr>
          </a:p>
          <a:p>
            <a:pPr algn="just"/>
            <a:r>
              <a:rPr lang="es-MX" b="1" dirty="0" smtClean="0">
                <a:latin typeface="Calibri" pitchFamily="34" charset="0"/>
              </a:rPr>
              <a:t>Es un documento en el cual se consignan las cantidades monetarias de los ingresos municipales correspondientes a un ejercicio fiscal, identificándolos por rubro;  es de gran importancia, ya que </a:t>
            </a:r>
            <a:r>
              <a:rPr lang="es-MX" b="1" dirty="0"/>
              <a:t>ofrece información valiosa </a:t>
            </a:r>
            <a:r>
              <a:rPr lang="es-MX" b="1" dirty="0" smtClean="0"/>
              <a:t>del </a:t>
            </a:r>
            <a:r>
              <a:rPr lang="es-MX" b="1" dirty="0"/>
              <a:t>presupuesto de ingresos, indicando las contribuciones y el ingreso estimado de cada una de </a:t>
            </a:r>
            <a:r>
              <a:rPr lang="es-MX" b="1" dirty="0" smtClean="0"/>
              <a:t>ellas, </a:t>
            </a:r>
            <a:r>
              <a:rPr lang="es-MX" b="1" dirty="0"/>
              <a:t>así como los demás ingresos que espera recibir el municipio e incorporar las partidas que cada municipio estime como fuente de ingresos para cada ejercicio </a:t>
            </a:r>
            <a:r>
              <a:rPr lang="es-MX" b="1" dirty="0" smtClean="0"/>
              <a:t>fiscal.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 smtClean="0"/>
              <a:t>Además </a:t>
            </a:r>
            <a:r>
              <a:rPr lang="es-MX" b="1" dirty="0"/>
              <a:t>de ser una importante herramienta de transparencia y rendición de cuentas. </a:t>
            </a:r>
            <a:endParaRPr lang="es-MX" b="1" dirty="0">
              <a:latin typeface="Calibri" pitchFamily="34" charset="0"/>
            </a:endParaRPr>
          </a:p>
        </p:txBody>
      </p:sp>
      <p:pic>
        <p:nvPicPr>
          <p:cNvPr id="1026" name="Picture 2" descr="http://images.clipartlogo.com/files/images/15/159393/coins-money_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160"/>
            <a:ext cx="1833363" cy="168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logo.com/files/ss/thumb/479/47922847/money-coins-dollars-vector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36662"/>
            <a:ext cx="11906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6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5328592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E65F00"/>
                </a:solidFill>
                <a:cs typeface="Aharoni" pitchFamily="2" charset="-79"/>
              </a:rPr>
              <a:t>¿Qué es el presupuesto ciudadano</a:t>
            </a:r>
            <a:r>
              <a:rPr lang="es-MX" b="1" dirty="0" smtClean="0">
                <a:solidFill>
                  <a:srgbClr val="E65F00"/>
                </a:solidFill>
                <a:cs typeface="Aharoni" pitchFamily="2" charset="-79"/>
              </a:rPr>
              <a:t>?</a:t>
            </a:r>
          </a:p>
          <a:p>
            <a:pPr algn="just"/>
            <a:endParaRPr lang="es-MX" sz="1800" b="1" dirty="0" smtClean="0">
              <a:solidFill>
                <a:schemeClr val="accent3">
                  <a:lumMod val="50000"/>
                </a:schemeClr>
              </a:solidFill>
              <a:latin typeface="+mj-lt"/>
              <a:cs typeface="Aharoni" pitchFamily="2" charset="-79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Para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todos los ciudadanos es de importancia conocer que hace el Gobierno con los recursos que pagamos a través de nuestros impuestos. </a:t>
            </a:r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Este presupuesto esta diseñado para que el ciudadano comprenda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como se utilizan los recursos públicos,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respondiendo preguntas tales como: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¿Cuánto es lo que se recauda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¿Cómo se administran los recursos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 ¿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Cómo y en que se gastan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¿A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quiénes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beneficia ese gasto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?....</a:t>
            </a:r>
          </a:p>
          <a:p>
            <a:pPr algn="just"/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De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esta manera el Presupuesto Ciudadano tiene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la finalidad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de que conozcamos las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decisiones de la administración pública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que benefician a la sociedad, permitiéndonos analizar los resultados que brinda el Gobierno en materia de Transparencia Presupuestal.</a:t>
            </a:r>
          </a:p>
          <a:p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http://www.artificium.es/Images/presupuesto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54066"/>
            <a:ext cx="22002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2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2736304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MX" sz="2600" b="1" dirty="0">
              <a:latin typeface="Calibri Light" pitchFamily="34" charset="0"/>
            </a:endParaRPr>
          </a:p>
          <a:p>
            <a:pPr marL="0" indent="0" algn="just">
              <a:buNone/>
            </a:pPr>
            <a:r>
              <a:rPr lang="es-MX" sz="2600" b="1" dirty="0" smtClean="0"/>
              <a:t>El </a:t>
            </a:r>
            <a:r>
              <a:rPr lang="es-MX" sz="2600" b="1" dirty="0"/>
              <a:t>Presupuesto son los recursos que el Gobierno planea gastar durante el año, los cuales satisfacen las demandas y necesidades de la población.</a:t>
            </a:r>
          </a:p>
          <a:p>
            <a:pPr marL="0" indent="0" algn="just">
              <a:buNone/>
            </a:pPr>
            <a:endParaRPr lang="es-MX" sz="2600" b="1" dirty="0" smtClean="0"/>
          </a:p>
          <a:p>
            <a:pPr marL="0" indent="0" algn="just">
              <a:buNone/>
            </a:pPr>
            <a:r>
              <a:rPr lang="es-MX" sz="2600" b="1" dirty="0" smtClean="0"/>
              <a:t>Estos </a:t>
            </a:r>
            <a:r>
              <a:rPr lang="es-MX" sz="2600" b="1" dirty="0"/>
              <a:t>son las estimaciones de los fondos que recibe el Gobierno y de los recursos que este planea gastar. También genera un valor público en las acciones gubernamentales, y somos nosotros como ciudadanos quienes las calificamos en cuanto a los beneficios y prioridades que se obtienen</a:t>
            </a:r>
            <a:r>
              <a:rPr lang="es-MX" sz="2600" b="1" dirty="0" smtClean="0">
                <a:latin typeface="+mj-lt"/>
              </a:rPr>
              <a:t>.</a:t>
            </a:r>
          </a:p>
          <a:p>
            <a:pPr algn="just"/>
            <a:endParaRPr lang="es-MX" sz="2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411760" y="548680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E65F00"/>
                </a:solidFill>
              </a:rPr>
              <a:t>¿Qué es el Presupuesto de Egresos?</a:t>
            </a:r>
            <a:endParaRPr lang="es-MX" sz="3200" b="1" dirty="0">
              <a:solidFill>
                <a:srgbClr val="E65F00"/>
              </a:solidFill>
            </a:endParaRPr>
          </a:p>
        </p:txBody>
      </p:sp>
      <p:pic>
        <p:nvPicPr>
          <p:cNvPr id="8" name="Picture 2" descr="C:\Users\diego.aguilerah\Desktop\dinero_3d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4" y="4725144"/>
            <a:ext cx="1368152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" name="Picture 2" descr="http://www.aiaappel.com/images/culturaweb/La%20pregunta%20te%20aplas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26" y="382940"/>
            <a:ext cx="1363799" cy="136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2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4968552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E65F00"/>
                </a:solidFill>
              </a:rPr>
              <a:t>¿Por qué es importante elaborar un Presupuesto</a:t>
            </a:r>
            <a:r>
              <a:rPr lang="es-MX" sz="3600" b="1" dirty="0" smtClean="0">
                <a:solidFill>
                  <a:srgbClr val="E65F00"/>
                </a:solidFill>
              </a:rPr>
              <a:t>?</a:t>
            </a:r>
          </a:p>
          <a:p>
            <a:endParaRPr lang="es-MX" sz="3200" b="1" dirty="0">
              <a:solidFill>
                <a:srgbClr val="0070C0"/>
              </a:solidFill>
            </a:endParaRPr>
          </a:p>
          <a:p>
            <a:pPr algn="just"/>
            <a:r>
              <a:rPr lang="es-MX" sz="2000" b="1" dirty="0" smtClean="0">
                <a:solidFill>
                  <a:schemeClr val="tx1"/>
                </a:solidFill>
              </a:rPr>
              <a:t>La </a:t>
            </a:r>
            <a:r>
              <a:rPr lang="es-MX" sz="2000" b="1" dirty="0">
                <a:solidFill>
                  <a:schemeClr val="tx1"/>
                </a:solidFill>
              </a:rPr>
              <a:t>elaboración del Presupuesto es de vital importancia, pues el ciudadano necesita servicios y obras de calidad, los cuales el Gobierno tiene la obligación de proporcionarlos, es donde el Presupuesto nos da a conocer cuales fueron dichos trabajos, y sabemos cual es la calidad de vida a través de la economía, educación, atención en salud, seguridad pública, entre otros</a:t>
            </a:r>
            <a:r>
              <a:rPr lang="es-MX" sz="2000" dirty="0">
                <a:solidFill>
                  <a:schemeClr val="tx1"/>
                </a:solidFill>
              </a:rPr>
              <a:t>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us.cdn1.123rf.com/168nwm/johan2011/johan20111209/johan2011120900030/15508131-business-review-3d-%D0%BC%D0%B0%D0%BB%D0%B5%D0%BD%D1%8C%D0%BA%D0%B8%D0%B5-%D1%87%D0%B5%D0%BB%D0%BE%D0%B2%D0%B5%D1%87%D0%B5%D1%81%D0%BA%D0%B8%D0%B5-%D1%85%D0%B0%D1%80%D0%B0%D0%BA%D1%82%D0%B5%D1%80%D1%8B-x2,-%D0%B3%D0%BB%D1%8F%D0%B4%D1%8F-%D0%BD%EF%BF%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83021"/>
            <a:ext cx="187220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220" name="Picture 4" descr="http://previews.123rf.com/images/coramax/coramax1208/coramax120801167/14802329-3d-people--human-character--person-sitting-on-the-bench-and-a-read-book-3d-ren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77983"/>
            <a:ext cx="2024970" cy="1682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29770" cy="5162128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  <a:latin typeface="+mj-lt"/>
              </a:rPr>
              <a:t>¿De dónde obtiene el </a:t>
            </a:r>
            <a:r>
              <a:rPr lang="es-MX" sz="2800" b="1" dirty="0" smtClean="0">
                <a:solidFill>
                  <a:srgbClr val="E65F00"/>
                </a:solidFill>
                <a:latin typeface="+mj-lt"/>
              </a:rPr>
              <a:t>Municipio los ingresos?</a:t>
            </a:r>
            <a:endParaRPr lang="es-MX" sz="2800" b="1" dirty="0">
              <a:solidFill>
                <a:srgbClr val="E65F0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El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dinero del presupuesto proviene del pago de impuestos, servicios, multas, uso de bienes públicos, que hacemos como ciudadanos y empresas, también proviene de las transferencias que por ley otorga la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Federación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a los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Municipios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y que se reflejan en Aportaciones y Participaciones Federales.</a:t>
            </a: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+mj-lt"/>
              </a:rPr>
              <a:t>La manera en que los ingresos se recaudan, los montos y obligaciones, se establecen en la Ley de Ingresos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4098" name="Picture 2" descr="http://tribunacontactcenter.com/imagen/201502060502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818" y="3599975"/>
            <a:ext cx="1944638" cy="190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15764"/>
              </p:ext>
            </p:extLst>
          </p:nvPr>
        </p:nvGraphicFramePr>
        <p:xfrm>
          <a:off x="755576" y="3212976"/>
          <a:ext cx="6244971" cy="3169508"/>
        </p:xfrm>
        <a:graphic>
          <a:graphicData uri="http://schemas.openxmlformats.org/drawingml/2006/table">
            <a:tbl>
              <a:tblPr/>
              <a:tblGrid>
                <a:gridCol w="4632071"/>
                <a:gridCol w="1612900"/>
              </a:tblGrid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ORIGEN DE INGRESOS (CRI)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IMPORTE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50,789,941.52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CUOTAS Y APPORTACIONES DE SEGURIDAD SOCIAL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CONTRIBUCIONES DE MEJORAS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432 407.1 0      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</a:t>
                      </a:r>
                      <a:r>
                        <a:rPr lang="es-MX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8,800,656.09 </a:t>
                      </a:r>
                      <a:endParaRPr lang="es-MX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8,389.46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APROVECHAMIENTOS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2,086,339.84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3234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 POR VENTAS DE BIENES Y SERVICIOS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0.00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PARTICIPACIONES Y APORTACIONES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54,163,855.58 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TRANSFERENCIAS, ASIGNACIONES, SUBSIDIOS Y OTRAS AYUDAS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 DERIVADOS DE FINANCIAMIENTO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833,479.32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117,115,068.83         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</a:rPr>
              <a:t>¿Para qué se gasta el Presupuesto?</a:t>
            </a:r>
          </a:p>
          <a:p>
            <a:pPr algn="just"/>
            <a:endParaRPr lang="es-MX" sz="1700" b="1" dirty="0" smtClean="0">
              <a:solidFill>
                <a:srgbClr val="0070C0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</a:rPr>
              <a:t>La Clasificación Funcional del Gasto agrupa los gastos según los propósitos u objetivos </a:t>
            </a:r>
            <a:r>
              <a:rPr lang="es-MX" sz="1600" b="1" dirty="0" smtClean="0">
                <a:solidFill>
                  <a:schemeClr val="tx1"/>
                </a:solidFill>
              </a:rPr>
              <a:t>socioeconómicos que persigue el municipio.</a:t>
            </a:r>
          </a:p>
          <a:p>
            <a:pPr algn="just"/>
            <a:endParaRPr lang="es-MX" sz="1700" b="1" dirty="0">
              <a:solidFill>
                <a:schemeClr val="tx1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</a:rPr>
              <a:t>Presenta el gasto público según la naturaleza de los servicios gubernamentales brindados a la población</a:t>
            </a:r>
            <a:r>
              <a:rPr lang="es-MX" sz="16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sz="1600" b="1" dirty="0">
              <a:solidFill>
                <a:schemeClr val="tx1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</a:rPr>
              <a:t>Con dicha clasificación se identifica el presupuesto destinado a funciones de gobierno, desarrollo </a:t>
            </a:r>
            <a:r>
              <a:rPr lang="es-MX" sz="1600" b="1" dirty="0" smtClean="0">
                <a:solidFill>
                  <a:schemeClr val="tx1"/>
                </a:solidFill>
              </a:rPr>
              <a:t>social, desarrollo </a:t>
            </a:r>
            <a:r>
              <a:rPr lang="es-MX" sz="1600" b="1" dirty="0">
                <a:solidFill>
                  <a:schemeClr val="tx1"/>
                </a:solidFill>
              </a:rPr>
              <a:t>económico y otras no clasificadas; permitiendo determinar los objetivos generales de las </a:t>
            </a:r>
            <a:r>
              <a:rPr lang="es-MX" sz="1600" b="1" dirty="0" smtClean="0">
                <a:solidFill>
                  <a:schemeClr val="tx1"/>
                </a:solidFill>
              </a:rPr>
              <a:t>políticas públicas </a:t>
            </a:r>
            <a:r>
              <a:rPr lang="es-MX" sz="1600" b="1" dirty="0">
                <a:solidFill>
                  <a:schemeClr val="tx1"/>
                </a:solidFill>
              </a:rPr>
              <a:t>y los recursos financieros que se asignan para alcanzar éstos</a:t>
            </a:r>
            <a:r>
              <a:rPr lang="es-MX" sz="1600" b="1" dirty="0" smtClean="0">
                <a:solidFill>
                  <a:schemeClr val="tx1"/>
                </a:solidFill>
              </a:rPr>
              <a:t>.</a:t>
            </a:r>
            <a:endParaRPr lang="es-MX" b="1" dirty="0">
              <a:solidFill>
                <a:schemeClr val="tx1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09120"/>
            <a:ext cx="129614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84374"/>
              </p:ext>
            </p:extLst>
          </p:nvPr>
        </p:nvGraphicFramePr>
        <p:xfrm>
          <a:off x="899592" y="4509120"/>
          <a:ext cx="5511800" cy="1539240"/>
        </p:xfrm>
        <a:graphic>
          <a:graphicData uri="http://schemas.openxmlformats.org/drawingml/2006/table">
            <a:tbl>
              <a:tblPr/>
              <a:tblGrid>
                <a:gridCol w="3860800"/>
                <a:gridCol w="1651000"/>
              </a:tblGrid>
              <a:tr h="4648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FUNCIONAL DEL GASTO (FINALIDAD)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$61,945,840.24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SOCIAL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$47,856,638.36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ECONÓMICO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$6,479,111.00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NO CLASIFICADAS EN FUNCIONES ANTERIORES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$116,281,589.60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E65F00"/>
                </a:solidFill>
              </a:rPr>
              <a:t>¿Quién gasta el Presupuesto? </a:t>
            </a:r>
          </a:p>
          <a:p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tx1"/>
                </a:solidFill>
              </a:rPr>
              <a:t>La Clasificación Administrativa tiene como propósitos básicos identificar las unidades administrativas a través de las cuales se realiza la asignación, gestión y rendición de los recursos financieros públicos, así como establecer las bases institucionales y sectoriales para la elaboración y análisis de las estadísticas fiscales, organizadas y agregadas, mediante su integración y consolidación, tal como lo requieren las mejores prácticas y los modelos universales establecidos en la materia. </a:t>
            </a:r>
          </a:p>
          <a:p>
            <a:pPr algn="just"/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tx1"/>
                </a:solidFill>
              </a:rPr>
              <a:t>Esta </a:t>
            </a:r>
            <a:r>
              <a:rPr lang="es-MX" sz="1400" b="1" dirty="0">
                <a:solidFill>
                  <a:schemeClr val="tx1"/>
                </a:solidFill>
              </a:rPr>
              <a:t>clasificación además permite </a:t>
            </a:r>
            <a:r>
              <a:rPr lang="es-MX" sz="1400" b="1" dirty="0" smtClean="0">
                <a:solidFill>
                  <a:schemeClr val="tx1"/>
                </a:solidFill>
              </a:rPr>
              <a:t>delimitar con </a:t>
            </a:r>
            <a:r>
              <a:rPr lang="es-MX" sz="1400" b="1" dirty="0">
                <a:solidFill>
                  <a:schemeClr val="tx1"/>
                </a:solidFill>
              </a:rPr>
              <a:t>precisión el ámbito de Sector Público de cada orden de gobierno y por ende los alcances de su </a:t>
            </a:r>
            <a:r>
              <a:rPr lang="es-MX" sz="1400" b="1" dirty="0" smtClean="0">
                <a:solidFill>
                  <a:schemeClr val="tx1"/>
                </a:solidFill>
              </a:rPr>
              <a:t>probable responsabilidad </a:t>
            </a:r>
            <a:r>
              <a:rPr lang="es-MX" sz="1400" b="1" dirty="0">
                <a:solidFill>
                  <a:schemeClr val="tx1"/>
                </a:solidFill>
              </a:rPr>
              <a:t>fiscal y cuasi fiscal</a:t>
            </a:r>
            <a:r>
              <a:rPr lang="es-MX" sz="1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sz="1600" b="1" dirty="0">
              <a:solidFill>
                <a:srgbClr val="0070C0"/>
              </a:solidFill>
            </a:endParaRP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6148" name="Picture 4" descr="http://blog.orientaronline.com.ar/wp-content/uploads/2011/02/cost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431" y="4149078"/>
            <a:ext cx="1932093" cy="154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02224"/>
              </p:ext>
            </p:extLst>
          </p:nvPr>
        </p:nvGraphicFramePr>
        <p:xfrm>
          <a:off x="1063972" y="3687276"/>
          <a:ext cx="4948188" cy="2560320"/>
        </p:xfrm>
        <a:graphic>
          <a:graphicData uri="http://schemas.openxmlformats.org/drawingml/2006/table">
            <a:tbl>
              <a:tblPr/>
              <a:tblGrid>
                <a:gridCol w="3093751"/>
                <a:gridCol w="1854437"/>
              </a:tblGrid>
              <a:tr h="2362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Órgano Ejecutivo Municipal (CA)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IMPORTE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01-PRESIDENCIA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   788,692.00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02-CABILDO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5,086,053.57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03-CONTRALORIA MUNICIPAL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1,487,403.00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09.-OBRAS PUBLICAS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14,029,681.00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12-SECRETARIA DEL AYUNTAMIENTO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39,812,318.99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13-DESARROLLO SOCIAL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35,341,280.15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14-TESORERIA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15,928,355.00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27.-FOMENTO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AGROPECUARIO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1,442,542.00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29.- DIF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2,029,055.22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30-SECRETARIA TECNICA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        336,208.67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$116,281,489.60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488832" cy="576064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  <a:latin typeface="+mj-lt"/>
              </a:rPr>
              <a:t>¿En qué se gasta el Presupuesto</a:t>
            </a:r>
            <a:r>
              <a:rPr lang="es-MX" sz="2800" b="1" dirty="0" smtClean="0">
                <a:solidFill>
                  <a:srgbClr val="E65F00"/>
                </a:solidFill>
                <a:latin typeface="+mj-lt"/>
              </a:rPr>
              <a:t>?</a:t>
            </a:r>
          </a:p>
          <a:p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+mj-lt"/>
              </a:rPr>
              <a:t>El Clasificador por Objeto del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Gasto (COG) permite la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obtención de información para el análisis y seguimiento de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la gestión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financiera gubernamental, es considerado la clasificación operativa que permite conocer en qué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se gasta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, (base del registro de las transacciones económico-financieras) y a su vez permite cuantificar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la demanda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de bienes y servicios que realiza el Sector Público.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endParaRPr lang="es-MX" dirty="0"/>
          </a:p>
        </p:txBody>
      </p:sp>
      <p:pic>
        <p:nvPicPr>
          <p:cNvPr id="7172" name="Picture 4" descr="https://encrypted-tbn1.gstatic.com/images?q=tbn:ANd9GcR7hjumJgkndc3MNfy1ubQDt-ArUjZRHsf9YIkEIpmKr9iX00Fg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464" y="3676997"/>
            <a:ext cx="1453992" cy="143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39763"/>
              </p:ext>
            </p:extLst>
          </p:nvPr>
        </p:nvGraphicFramePr>
        <p:xfrm>
          <a:off x="539552" y="3212976"/>
          <a:ext cx="6565900" cy="2636520"/>
        </p:xfrm>
        <a:graphic>
          <a:graphicData uri="http://schemas.openxmlformats.org/drawingml/2006/table">
            <a:tbl>
              <a:tblPr/>
              <a:tblGrid>
                <a:gridCol w="1054100"/>
                <a:gridCol w="3860800"/>
                <a:gridCol w="1651000"/>
              </a:tblGrid>
              <a:tr h="2362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CAPÍTULO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¿EN QUE SE GASTA?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IMPORTE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PERSONALES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57,993,245.46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MATERIALES Y SUMINISTROS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8,200,592.00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GENERALES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18,197,340.00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TRANSFERENCIAS, ASIGNACIONES, SUBSIDIOS Y OTRAS AYUDAS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16,847,810.99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MUEBLES, INMUEBLES E INTANGIBLES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  3,160,000.00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INVERSIÓN PÚBLICA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               11,882,501.15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INVERSIONES FINANCIERAS Y OTRAS PROVISIONES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   0.00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PARTICIPACIONES Y APORTACIONES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   0.00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9BD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PÚBLICA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         0.00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64"/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$116,281,489.60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4934</TotalTime>
  <Words>1240</Words>
  <Application>Microsoft Office PowerPoint</Application>
  <PresentationFormat>Presentación en pantalla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  PRESUPUESTO CIUDADANO 2018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Evelia Leija Rodriguez</dc:creator>
  <cp:lastModifiedBy>DALILA</cp:lastModifiedBy>
  <cp:revision>161</cp:revision>
  <dcterms:created xsi:type="dcterms:W3CDTF">2014-07-21T19:40:48Z</dcterms:created>
  <dcterms:modified xsi:type="dcterms:W3CDTF">2018-05-28T18:10:37Z</dcterms:modified>
</cp:coreProperties>
</file>